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7" r:id="rId5"/>
    <p:sldId id="291" r:id="rId6"/>
    <p:sldId id="405" r:id="rId7"/>
    <p:sldId id="407" r:id="rId8"/>
    <p:sldId id="432" r:id="rId9"/>
    <p:sldId id="404" r:id="rId10"/>
    <p:sldId id="406" r:id="rId11"/>
    <p:sldId id="439" r:id="rId12"/>
    <p:sldId id="440" r:id="rId13"/>
    <p:sldId id="437" r:id="rId14"/>
    <p:sldId id="425" r:id="rId15"/>
    <p:sldId id="411" r:id="rId16"/>
    <p:sldId id="412" r:id="rId17"/>
    <p:sldId id="413" r:id="rId18"/>
    <p:sldId id="430" r:id="rId19"/>
    <p:sldId id="427" r:id="rId20"/>
    <p:sldId id="429" r:id="rId21"/>
    <p:sldId id="422" r:id="rId22"/>
    <p:sldId id="431" r:id="rId23"/>
    <p:sldId id="4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0" autoAdjust="0"/>
    <p:restoredTop sz="97030" autoAdjust="0"/>
  </p:normalViewPr>
  <p:slideViewPr>
    <p:cSldViewPr snapToGrid="0">
      <p:cViewPr varScale="1">
        <p:scale>
          <a:sx n="156" d="100"/>
          <a:sy n="156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71482075310268E-2"/>
          <c:y val="2.1091398333647173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  <c:pt idx="5">
                  <c:v>1.5</c:v>
                </c:pt>
                <c:pt idx="6">
                  <c:v>1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9/6/24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418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5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051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604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38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399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298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459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0995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243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796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419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841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416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7171-59E9-2146-B46D-1B080242E82D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4807-4D68-A94F-9FC6-888191ED5620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5434-E78D-6643-A784-F6AB9C556E70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BCC5-89BF-4846-BF0D-B23F7F596FCC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4167-3FD9-FA4E-BE61-ED0F4C05799F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DCB1-7C74-DC48-BDC0-B7070AFA59DA}" type="datetime1">
              <a:rPr lang="en-PH" smtClean="0"/>
              <a:t>9/6/24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515-ED49-4840-9A2D-177ED7CA8790}" type="datetime1">
              <a:rPr lang="en-PH" smtClean="0"/>
              <a:t>9/6/24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57FC-E50F-464A-BFA9-7BE7802686EF}" type="datetime1">
              <a:rPr lang="en-PH" smtClean="0"/>
              <a:t>9/6/24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368D-A83C-C049-B851-1A22EEBADE71}" type="datetime1">
              <a:rPr lang="en-PH" smtClean="0"/>
              <a:t>9/6/24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B89-2DD8-3342-B7F2-6E2FCD932ABD}" type="datetime1">
              <a:rPr lang="en-PH" smtClean="0"/>
              <a:t>9/6/24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D87-8A65-5F48-ADED-24C02B0DAA15}" type="datetime1">
              <a:rPr lang="en-PH" smtClean="0"/>
              <a:t>9/6/24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97D8F-67B0-E349-BC8B-B443AA0BEBA6}" type="datetime1">
              <a:rPr lang="en-PH" smtClean="0"/>
              <a:t>9/6/24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vestopedia.com/terms/p/positive-correlation.asp" TargetMode="External"/><Relationship Id="rId4" Type="http://schemas.openxmlformats.org/officeDocument/2006/relationships/hyperlink" Target="https://www.investopedia.com/terms/n/negative-correlation.as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i="0" u="none" strike="noStrike" dirty="0">
                <a:effectLst/>
              </a:rPr>
              <a:t>Steps in Multiple Linear Regression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477CE-DFF3-8C33-F5D6-CE23A55A1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63625"/>
              </p:ext>
            </p:extLst>
          </p:nvPr>
        </p:nvGraphicFramePr>
        <p:xfrm>
          <a:off x="752474" y="982175"/>
          <a:ext cx="10687050" cy="518609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13648">
                  <a:extLst>
                    <a:ext uri="{9D8B030D-6E8A-4147-A177-3AD203B41FA5}">
                      <a16:colId xmlns:a16="http://schemas.microsoft.com/office/drawing/2014/main" val="2133755975"/>
                    </a:ext>
                  </a:extLst>
                </a:gridCol>
                <a:gridCol w="9773402">
                  <a:extLst>
                    <a:ext uri="{9D8B030D-6E8A-4147-A177-3AD203B41FA5}">
                      <a16:colId xmlns:a16="http://schemas.microsoft.com/office/drawing/2014/main" val="3877912988"/>
                    </a:ext>
                  </a:extLst>
                </a:gridCol>
              </a:tblGrid>
              <a:tr h="3174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998285"/>
                  </a:ext>
                </a:extLst>
              </a:tr>
              <a:tr h="547906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Generate a list of potential variables, independent and dependent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283793"/>
                  </a:ext>
                </a:extLst>
              </a:tr>
              <a:tr h="547906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Collect data on the variables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45757"/>
                  </a:ext>
                </a:extLst>
              </a:tr>
              <a:tr h="78272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Check the relationships between each independent variable and the dependent variable using scatterplots and correlations.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132348"/>
                  </a:ext>
                </a:extLst>
              </a:tr>
              <a:tr h="78272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Check the relationships among the independent variables using scatterplots and correlations to remove redundant independent variables.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533778"/>
                  </a:ext>
                </a:extLst>
              </a:tr>
              <a:tr h="78272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(Optional) Conduct simple linear regressions for each independent variable and dependent variable pair.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389724"/>
                  </a:ext>
                </a:extLst>
              </a:tr>
              <a:tr h="78272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Use the non-redundant independent variables in the analysis to find the best fitting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958304"/>
                  </a:ext>
                </a:extLst>
              </a:tr>
              <a:tr h="547906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000" dirty="0"/>
                        <a:t>Use the best fitting model to make predictions about the dependent variable.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30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92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EA3AE5B-B159-AF11-0C4B-339BBDA1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6294" y="949209"/>
            <a:ext cx="597907" cy="5979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9830A4-E84F-353C-7BDE-B2D288037F6B}"/>
              </a:ext>
            </a:extLst>
          </p:cNvPr>
          <p:cNvSpPr txBox="1">
            <a:spLocks/>
          </p:cNvSpPr>
          <p:nvPr/>
        </p:nvSpPr>
        <p:spPr>
          <a:xfrm>
            <a:off x="459204" y="1035133"/>
            <a:ext cx="11273589" cy="4408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 Multiple Linear Regression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Objectives 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Steps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Correlation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36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8E63BFDB-2813-3F58-07A1-2BE56E8D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8116" y="1780570"/>
            <a:ext cx="597907" cy="597907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BFB8366B-F13F-32DF-98ED-9B1C3211A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880" y="2641583"/>
            <a:ext cx="597907" cy="597907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610004E-89A2-1D5F-3EED-80D6C83A7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09" y="3541335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Correlation </a:t>
            </a:r>
            <a:r>
              <a:rPr lang="en-US" sz="3000" b="1" dirty="0">
                <a:solidFill>
                  <a:srgbClr val="00B0F0"/>
                </a:solidFill>
              </a:rPr>
              <a:t>measures the strength of the relationship between two variables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In other words, it tells you how closely two variables are related.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92330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305341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rgbClr val="00B050"/>
                </a:solidFill>
              </a:rPr>
              <a:t>Positive correlation</a:t>
            </a:r>
            <a:r>
              <a:rPr lang="en-US" sz="3000" dirty="0"/>
              <a:t>. A relationship between two variables in which </a:t>
            </a:r>
            <a:r>
              <a:rPr lang="en-US" sz="3000" b="1" dirty="0"/>
              <a:t>one variables increases while the other increases</a:t>
            </a:r>
            <a:r>
              <a:rPr lang="en-US" sz="3000" dirty="0"/>
              <a:t>, </a:t>
            </a:r>
            <a:r>
              <a:rPr lang="en-PH" sz="3000" b="0" i="0" u="none" strike="noStrike" dirty="0">
                <a:solidFill>
                  <a:srgbClr val="111111"/>
                </a:solidFill>
                <a:effectLst/>
              </a:rPr>
              <a:t>or </a:t>
            </a:r>
            <a:r>
              <a:rPr lang="en-PH" sz="3000" b="1" i="0" u="none" strike="noStrike" dirty="0">
                <a:solidFill>
                  <a:srgbClr val="111111"/>
                </a:solidFill>
                <a:effectLst/>
              </a:rPr>
              <a:t>one decreases while the other decreases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FF0000"/>
                </a:solidFill>
              </a:rPr>
              <a:t>Negative correlation</a:t>
            </a:r>
            <a:r>
              <a:rPr lang="en-US" sz="3000" dirty="0"/>
              <a:t>. A relationship between two variables in </a:t>
            </a:r>
            <a:r>
              <a:rPr lang="en-US" sz="3000" b="1" dirty="0"/>
              <a:t>which one variable increases as the other decreases</a:t>
            </a:r>
            <a:r>
              <a:rPr lang="en-US" sz="3000" dirty="0"/>
              <a:t>, or </a:t>
            </a:r>
            <a:r>
              <a:rPr lang="en-US" sz="3000" b="1" dirty="0"/>
              <a:t>one variable decreases as the other increases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7030A0"/>
                </a:solidFill>
              </a:rPr>
              <a:t>No correlation. </a:t>
            </a:r>
            <a:r>
              <a:rPr lang="en-US" sz="3000" dirty="0"/>
              <a:t>There is </a:t>
            </a:r>
            <a:r>
              <a:rPr lang="en-US" sz="3000" b="1" dirty="0"/>
              <a:t>no relationship between two variables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01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rgbClr val="00B0F0"/>
                </a:solidFill>
              </a:rPr>
              <a:t>Correlation</a:t>
            </a:r>
            <a:r>
              <a:rPr lang="en-US" sz="3000" dirty="0"/>
              <a:t> is measured on a scale from </a:t>
            </a:r>
            <a:r>
              <a:rPr lang="en-US" sz="3000" b="1" dirty="0">
                <a:solidFill>
                  <a:srgbClr val="FF0000"/>
                </a:solidFill>
              </a:rPr>
              <a:t>-1 </a:t>
            </a:r>
            <a:r>
              <a:rPr lang="en-US" sz="3000" dirty="0"/>
              <a:t>to</a:t>
            </a:r>
            <a:r>
              <a:rPr lang="en-US" sz="3000" b="1" dirty="0">
                <a:solidFill>
                  <a:srgbClr val="00B0F0"/>
                </a:solidFill>
              </a:rPr>
              <a:t> </a:t>
            </a:r>
            <a:r>
              <a:rPr lang="en-US" sz="3000" b="1" dirty="0">
                <a:solidFill>
                  <a:srgbClr val="00B050"/>
                </a:solidFill>
              </a:rPr>
              <a:t>+1</a:t>
            </a:r>
            <a:r>
              <a:rPr lang="en-US" sz="3000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0000"/>
                </a:solidFill>
              </a:rPr>
              <a:t>value of -1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FF0000"/>
                </a:solidFill>
              </a:rPr>
              <a:t>negatively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00B050"/>
                </a:solidFill>
              </a:rPr>
              <a:t>value of +1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00B050"/>
                </a:solidFill>
              </a:rPr>
              <a:t>positively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7030A0"/>
                </a:solidFill>
              </a:rPr>
              <a:t>value of 0</a:t>
            </a:r>
            <a:r>
              <a:rPr lang="en-US" sz="3000" dirty="0">
                <a:solidFill>
                  <a:srgbClr val="7030A0"/>
                </a:solidFill>
              </a:rPr>
              <a:t> </a:t>
            </a:r>
            <a:r>
              <a:rPr lang="en-US" sz="3000" dirty="0"/>
              <a:t>means that the variables are </a:t>
            </a:r>
            <a:r>
              <a:rPr lang="en-US" sz="3000" b="1" dirty="0">
                <a:solidFill>
                  <a:srgbClr val="7030A0"/>
                </a:solidFill>
              </a:rPr>
              <a:t>not correlated at all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24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 Example: Sneaker Data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91660"/>
              </p:ext>
            </p:extLst>
          </p:nvPr>
        </p:nvGraphicFramePr>
        <p:xfrm>
          <a:off x="3153129" y="1316720"/>
          <a:ext cx="5885742" cy="441460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61914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961914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961914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161661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Number of Orders (Demand)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400" b="1" dirty="0">
                          <a:solidFill>
                            <a:srgbClr val="00B0F0"/>
                          </a:solidFill>
                        </a:rPr>
                        <a:t>Available in Stock (Supply)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rgbClr val="00B050"/>
                          </a:solidFill>
                        </a:rPr>
                        <a:t>Price of Sneakers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5595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5595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5595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5595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5595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2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Positive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37033"/>
              </p:ext>
            </p:extLst>
          </p:nvPr>
        </p:nvGraphicFramePr>
        <p:xfrm>
          <a:off x="459204" y="1253340"/>
          <a:ext cx="2732730" cy="3749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636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36636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Number of Orders (Demand)</a:t>
                      </a:r>
                      <a:endParaRPr lang="en-PH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 Price of Sneakers</a:t>
                      </a:r>
                      <a:endParaRPr lang="en-PH" sz="20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3825383" y="1145462"/>
            <a:ext cx="6608840" cy="5151573"/>
            <a:chOff x="776225" y="1401319"/>
            <a:chExt cx="9518266" cy="56156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3451962" y="6564057"/>
              <a:ext cx="4876246" cy="452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Number of Orders (Demand)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-62624" y="3573960"/>
              <a:ext cx="2276111" cy="598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Price of Sneakers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316813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8100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Negative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12516"/>
              </p:ext>
            </p:extLst>
          </p:nvPr>
        </p:nvGraphicFramePr>
        <p:xfrm>
          <a:off x="459204" y="1253340"/>
          <a:ext cx="3573954" cy="36903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6977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786977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F0"/>
                          </a:solidFill>
                        </a:rPr>
                        <a:t>Available in Stock (Supply) </a:t>
                      </a:r>
                      <a:endParaRPr lang="en-PH" sz="20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 Price of Sneakers</a:t>
                      </a:r>
                      <a:endParaRPr lang="en-PH" sz="20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  <a:endParaRPr lang="en-PH" sz="3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4169350" y="1253340"/>
            <a:ext cx="6091610" cy="4812646"/>
            <a:chOff x="749913" y="1401319"/>
            <a:chExt cx="9544578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8" y="6683724"/>
              <a:ext cx="4895104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F0"/>
                  </a:solidFill>
                </a:rPr>
                <a:t>Available in Stock (Supply)</a:t>
              </a:r>
              <a:endParaRPr lang="en-PH" sz="21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-178765" y="3547655"/>
              <a:ext cx="2508375" cy="65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Price of Sneakers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1666064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FF624-00D5-24D2-8E9E-BEBC054EFFE2}"/>
              </a:ext>
            </a:extLst>
          </p:cNvPr>
          <p:cNvCxnSpPr>
            <a:cxnSpLocks/>
          </p:cNvCxnSpPr>
          <p:nvPr/>
        </p:nvCxnSpPr>
        <p:spPr>
          <a:xfrm>
            <a:off x="5281843" y="1386596"/>
            <a:ext cx="4899021" cy="298109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02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 Matrix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0689"/>
              </p:ext>
            </p:extLst>
          </p:nvPr>
        </p:nvGraphicFramePr>
        <p:xfrm>
          <a:off x="2793999" y="1353007"/>
          <a:ext cx="6603999" cy="4328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8513">
                  <a:extLst>
                    <a:ext uri="{9D8B030D-6E8A-4147-A177-3AD203B41FA5}">
                      <a16:colId xmlns:a16="http://schemas.microsoft.com/office/drawing/2014/main" val="4068442662"/>
                    </a:ext>
                  </a:extLst>
                </a:gridCol>
                <a:gridCol w="170348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Number of Orders (Demand)</a:t>
                      </a:r>
                      <a:endParaRPr lang="en-PH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PH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b="1" dirty="0">
                          <a:solidFill>
                            <a:srgbClr val="00B0F0"/>
                          </a:solidFill>
                        </a:rPr>
                        <a:t>Available in Stock (Supply)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00B050"/>
                          </a:solidFill>
                        </a:rPr>
                        <a:t>Price of Sneakers</a:t>
                      </a:r>
                      <a:endParaRPr lang="en-PH" sz="20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Number of Orders (Demand)</a:t>
                      </a:r>
                      <a:endParaRPr lang="en-PH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296081">
                <a:tc>
                  <a:txBody>
                    <a:bodyPr/>
                    <a:lstStyle/>
                    <a:p>
                      <a:pPr algn="ctr"/>
                      <a:r>
                        <a:rPr lang="en-PH" sz="2000" b="1" dirty="0">
                          <a:solidFill>
                            <a:srgbClr val="00B0F0"/>
                          </a:solidFill>
                        </a:rPr>
                        <a:t>Available in Stock (Supply)</a:t>
                      </a:r>
                    </a:p>
                    <a:p>
                      <a:pPr algn="ctr"/>
                      <a:endParaRPr lang="en-PH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00B050"/>
                          </a:solidFill>
                        </a:rPr>
                        <a:t>Price of Sneakers</a:t>
                      </a:r>
                      <a:endParaRPr lang="en-PH" sz="2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4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/>
              <a:t>No Correlation</a:t>
            </a:r>
            <a:endParaRPr lang="en-PH" sz="5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14413"/>
              </p:ext>
            </p:extLst>
          </p:nvPr>
        </p:nvGraphicFramePr>
        <p:xfrm>
          <a:off x="459204" y="1253340"/>
          <a:ext cx="2798346" cy="462118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9917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399173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</a:rPr>
                        <a:t>Customer Age</a:t>
                      </a:r>
                      <a:endParaRPr lang="en-PH" sz="2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rgbClr val="00B050"/>
                          </a:solidFill>
                        </a:rPr>
                        <a:t>Price of Sneakers</a:t>
                      </a:r>
                      <a:endParaRPr lang="en-PH" sz="20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0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325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851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82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60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589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4318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3842785" y="1253340"/>
            <a:ext cx="6942236" cy="5305039"/>
            <a:chOff x="749920" y="1401319"/>
            <a:chExt cx="9544571" cy="57312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2404188" cy="44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7030A0"/>
                  </a:solidFill>
                </a:rPr>
                <a:t>Customer Age</a:t>
              </a:r>
              <a:endParaRPr lang="en-PH" sz="2100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-178758" y="3547655"/>
              <a:ext cx="2508375" cy="65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Price of Sneakers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37226615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6261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149433"/>
            <a:ext cx="11273589" cy="4408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 Multiple Linear Regression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Objectives </a:t>
            </a:r>
          </a:p>
          <a:p>
            <a:pPr algn="l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Steps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Correlation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36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hlinkClick r:id="rId4"/>
              </a:rPr>
              <a:t>https://www.investopedia.com/terms/m/mlr.asp</a:t>
            </a:r>
          </a:p>
          <a:p>
            <a:pPr algn="l"/>
            <a:endParaRPr lang="en-US" sz="3000" dirty="0">
              <a:hlinkClick r:id="rId4"/>
            </a:endParaRPr>
          </a:p>
          <a:p>
            <a:pPr algn="l"/>
            <a:r>
              <a:rPr lang="en-US" sz="3000" dirty="0">
                <a:hlinkClick r:id="rId4"/>
              </a:rPr>
              <a:t>https://www.investopedia.com/terms/n/negative-correlation.asp</a:t>
            </a:r>
            <a:endParaRPr lang="en-US" sz="3000" dirty="0"/>
          </a:p>
          <a:p>
            <a:pPr algn="l"/>
            <a:endParaRPr lang="en-US" sz="3000" dirty="0"/>
          </a:p>
          <a:p>
            <a:pPr algn="l"/>
            <a:r>
              <a:rPr lang="en-US" sz="3000" dirty="0">
                <a:hlinkClick r:id="rId5"/>
              </a:rPr>
              <a:t>https://www.investopedia.com/terms/p/positive-correlation</a:t>
            </a:r>
            <a:r>
              <a:rPr lang="en-US" sz="3000">
                <a:hlinkClick r:id="rId5"/>
              </a:rPr>
              <a:t>.asp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4651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dirty="0">
                <a:latin typeface="Calibri (Body)"/>
              </a:rPr>
              <a:t>is an extension of simple linear regression.</a:t>
            </a:r>
          </a:p>
          <a:p>
            <a:endParaRPr lang="en-US" sz="3000" b="1" i="0" kern="1200" dirty="0">
              <a:solidFill>
                <a:srgbClr val="0070C0"/>
              </a:solidFill>
              <a:effectLst/>
              <a:latin typeface="Calibri (Body)"/>
            </a:endParaRPr>
          </a:p>
          <a:p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It 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and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categorical.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DB7B86-D3DF-0062-50CC-A76A99EB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97C49F-3776-2EA0-5A9A-4A00D44ED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Recap: Simple Linear Regression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653B53-3913-5D7A-CF1B-94541047DE9C}"/>
                  </a:ext>
                </a:extLst>
              </p:cNvPr>
              <p:cNvSpPr txBox="1"/>
              <p:nvPr/>
            </p:nvSpPr>
            <p:spPr>
              <a:xfrm>
                <a:off x="4030486" y="1991112"/>
                <a:ext cx="4131025" cy="8617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5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5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5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5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5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653B53-3913-5D7A-CF1B-94541047D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86" y="1991112"/>
                <a:ext cx="4131025" cy="861774"/>
              </a:xfrm>
              <a:prstGeom prst="rect">
                <a:avLst/>
              </a:prstGeom>
              <a:blipFill>
                <a:blip r:embed="rId4"/>
                <a:stretch>
                  <a:fillRect l="-1520" t="-9859" r="-1216" b="-140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2CE23A-AB48-E683-B121-D4C66DFB2840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D99DFB-7193-E6F0-56B1-6C1F236E9061}"/>
                  </a:ext>
                </a:extLst>
              </p:cNvPr>
              <p:cNvSpPr txBox="1"/>
              <p:nvPr/>
            </p:nvSpPr>
            <p:spPr>
              <a:xfrm>
                <a:off x="1011556" y="3429000"/>
                <a:ext cx="8320334" cy="2420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D99DFB-7193-E6F0-56B1-6C1F236E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429000"/>
                <a:ext cx="8320334" cy="2420086"/>
              </a:xfrm>
              <a:prstGeom prst="rect">
                <a:avLst/>
              </a:prstGeom>
              <a:blipFill>
                <a:blip r:embed="rId5"/>
                <a:stretch>
                  <a:fillRect l="-1524" t="-3141" b="-6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59205" y="1537687"/>
                <a:ext cx="11273589" cy="7386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4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8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4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8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1537687"/>
                <a:ext cx="11273589" cy="738664"/>
              </a:xfrm>
              <a:prstGeom prst="rect">
                <a:avLst/>
              </a:prstGeom>
              <a:blipFill>
                <a:blip r:embed="rId4"/>
                <a:stretch>
                  <a:fillRect l="-673" t="-17742" r="-673" b="-306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11260-28EF-5094-8658-05C20FDB4DAB}"/>
                  </a:ext>
                </a:extLst>
              </p:cNvPr>
              <p:cNvSpPr txBox="1"/>
              <p:nvPr/>
            </p:nvSpPr>
            <p:spPr>
              <a:xfrm>
                <a:off x="459205" y="2993863"/>
                <a:ext cx="7338595" cy="2428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GB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libri Body"/>
                  </a:rPr>
                  <a:t>is the </a:t>
                </a:r>
                <a:r>
                  <a:rPr lang="en-US" sz="3000" b="1" dirty="0">
                    <a:latin typeface="Calibri Body"/>
                  </a:rPr>
                  <a:t>dependent variable </a:t>
                </a:r>
                <a:r>
                  <a:rPr lang="en-US" sz="3000" dirty="0">
                    <a:latin typeface="Calibri Body"/>
                  </a:rPr>
                  <a:t>(predicted value)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are the </a:t>
                </a:r>
                <a:r>
                  <a:rPr lang="en-US" sz="3000" b="1" dirty="0">
                    <a:latin typeface="Calibri Body"/>
                  </a:rPr>
                  <a:t>independent variables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are the estimated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coefficients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estimated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11260-28EF-5094-8658-05C20FDB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2993863"/>
                <a:ext cx="7338595" cy="2428165"/>
              </a:xfrm>
              <a:prstGeom prst="rect">
                <a:avLst/>
              </a:prstGeom>
              <a:blipFill>
                <a:blip r:embed="rId5"/>
                <a:stretch>
                  <a:fillRect l="-1903" t="-2604" r="-519" b="-6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15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468514" y="1190951"/>
            <a:ext cx="3071034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584427" y="1190951"/>
            <a:ext cx="2853025" cy="3245830"/>
            <a:chOff x="1075457" y="3216195"/>
            <a:chExt cx="2853025" cy="32458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5111408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685431" y="6092693"/>
              <a:ext cx="1361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House Price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2871710" y="4380343"/>
            <a:ext cx="211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77" y="3266254"/>
            <a:ext cx="2118508" cy="1027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3175300" y="5823868"/>
            <a:ext cx="165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46" y="4756447"/>
            <a:ext cx="1487570" cy="1086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635715" y="2807244"/>
            <a:ext cx="259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4" y="1742294"/>
            <a:ext cx="1535221" cy="1048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761579-07AE-7DFB-C1AE-C24B61BC3815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4698575" y="2266639"/>
            <a:ext cx="4395775" cy="134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601FE5-55EE-3221-001A-3261EF09AB21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747816" y="3606719"/>
            <a:ext cx="4346534" cy="1692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51A48B-83A0-953F-9AF3-74F83523A09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63285" y="3606719"/>
            <a:ext cx="4031065" cy="173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440552" y="1204570"/>
            <a:ext cx="2853025" cy="3718978"/>
            <a:chOff x="1028622" y="3429000"/>
            <a:chExt cx="2853025" cy="37189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679" y="577819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434595" y="6778646"/>
              <a:ext cx="170183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Company Profit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401478" y="1204570"/>
            <a:ext cx="3071034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070707" y="3122169"/>
            <a:ext cx="373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Research and Development Spending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3001032" y="4886296"/>
            <a:ext cx="162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Administration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2808283" y="6514014"/>
            <a:ext cx="21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Marketing Spending</a:t>
            </a:r>
          </a:p>
        </p:txBody>
      </p:sp>
      <p:pic>
        <p:nvPicPr>
          <p:cNvPr id="7" name="Picture 6" descr="A light bulb with a wire attached to it&#10;&#10;Description automatically generated">
            <a:extLst>
              <a:ext uri="{FF2B5EF4-FFF2-40B4-BE49-F238E27FC236}">
                <a16:creationId xmlns:a16="http://schemas.microsoft.com/office/drawing/2014/main" id="{058C1FC2-64B4-B743-26FB-DA5D50EFD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2" y="5215617"/>
            <a:ext cx="2109129" cy="1232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cartoon of a person holding a camera and a clipboard&#10;&#10;Description automatically generated">
            <a:extLst>
              <a:ext uri="{FF2B5EF4-FFF2-40B4-BE49-F238E27FC236}">
                <a16:creationId xmlns:a16="http://schemas.microsoft.com/office/drawing/2014/main" id="{650B0E2A-9793-09DA-218B-D1A470B9A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82" y="1827777"/>
            <a:ext cx="2011331" cy="122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erson in a suit standing in front of a person in an office&#10;&#10;Description automatically generated">
            <a:extLst>
              <a:ext uri="{FF2B5EF4-FFF2-40B4-BE49-F238E27FC236}">
                <a16:creationId xmlns:a16="http://schemas.microsoft.com/office/drawing/2014/main" id="{161F2277-21FC-EEB1-838A-FFB9B46A5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70" y="3553766"/>
            <a:ext cx="2617148" cy="1230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2D67B2-6F85-159F-0DAB-8BB33AA07EC0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819613" y="2440604"/>
            <a:ext cx="4096996" cy="1633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7BA5AB-B278-DAA2-47B9-DE9D288FEB9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5231918" y="4074321"/>
            <a:ext cx="3684691" cy="94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C75B2-AAD3-5853-AE43-2099602F8A1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4917411" y="4074321"/>
            <a:ext cx="3999198" cy="1757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459205" y="1126893"/>
            <a:ext cx="1127358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500" b="1" i="0" kern="1200" dirty="0">
              <a:solidFill>
                <a:srgbClr val="0070C0"/>
              </a:solidFill>
              <a:effectLst/>
              <a:latin typeface="Calibri (Body)"/>
            </a:endParaRPr>
          </a:p>
          <a:p>
            <a:r>
              <a:rPr lang="en-US" sz="3500" b="0" i="0" kern="1200" dirty="0">
                <a:solidFill>
                  <a:schemeClr val="tx1"/>
                </a:solidFill>
                <a:effectLst/>
                <a:latin typeface="Calibri (Body)"/>
              </a:rPr>
              <a:t>Find out </a:t>
            </a:r>
            <a:r>
              <a:rPr lang="en-US" sz="3500" dirty="0">
                <a:latin typeface="Calibri (Body)"/>
              </a:rPr>
              <a:t>the </a:t>
            </a:r>
            <a:r>
              <a:rPr lang="en-US" sz="3500" b="1" i="0" kern="1200" dirty="0">
                <a:solidFill>
                  <a:srgbClr val="FF0000"/>
                </a:solidFill>
                <a:effectLst/>
                <a:latin typeface="Calibri (Body)"/>
              </a:rPr>
              <a:t>independent variables </a:t>
            </a:r>
            <a:r>
              <a:rPr lang="en-US" sz="3500" i="0" kern="1200" dirty="0">
                <a:effectLst/>
                <a:latin typeface="Calibri (Body)"/>
              </a:rPr>
              <a:t>which</a:t>
            </a:r>
            <a:r>
              <a:rPr lang="en-US" sz="3500" b="1" i="0" kern="1200" dirty="0">
                <a:solidFill>
                  <a:srgbClr val="FF0000"/>
                </a:solidFill>
                <a:effectLst/>
                <a:latin typeface="Calibri (Body)"/>
              </a:rPr>
              <a:t> </a:t>
            </a:r>
            <a:r>
              <a:rPr lang="en-US" sz="3500" dirty="0">
                <a:latin typeface="Calibri (Body)"/>
              </a:rPr>
              <a:t>will be useful for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3A11F-3961-C5BC-E688-6EDE7CC27D51}"/>
              </a:ext>
            </a:extLst>
          </p:cNvPr>
          <p:cNvSpPr txBox="1"/>
          <p:nvPr/>
        </p:nvSpPr>
        <p:spPr>
          <a:xfrm>
            <a:off x="719202" y="3690258"/>
            <a:ext cx="10753593" cy="1477328"/>
          </a:xfrm>
          <a:custGeom>
            <a:avLst/>
            <a:gdLst>
              <a:gd name="connsiteX0" fmla="*/ 0 w 10753593"/>
              <a:gd name="connsiteY0" fmla="*/ 0 h 1477328"/>
              <a:gd name="connsiteX1" fmla="*/ 597422 w 10753593"/>
              <a:gd name="connsiteY1" fmla="*/ 0 h 1477328"/>
              <a:gd name="connsiteX2" fmla="*/ 979772 w 10753593"/>
              <a:gd name="connsiteY2" fmla="*/ 0 h 1477328"/>
              <a:gd name="connsiteX3" fmla="*/ 1254586 w 10753593"/>
              <a:gd name="connsiteY3" fmla="*/ 0 h 1477328"/>
              <a:gd name="connsiteX4" fmla="*/ 1852008 w 10753593"/>
              <a:gd name="connsiteY4" fmla="*/ 0 h 1477328"/>
              <a:gd name="connsiteX5" fmla="*/ 2664501 w 10753593"/>
              <a:gd name="connsiteY5" fmla="*/ 0 h 1477328"/>
              <a:gd name="connsiteX6" fmla="*/ 3261923 w 10753593"/>
              <a:gd name="connsiteY6" fmla="*/ 0 h 1477328"/>
              <a:gd name="connsiteX7" fmla="*/ 3644273 w 10753593"/>
              <a:gd name="connsiteY7" fmla="*/ 0 h 1477328"/>
              <a:gd name="connsiteX8" fmla="*/ 4026623 w 10753593"/>
              <a:gd name="connsiteY8" fmla="*/ 0 h 1477328"/>
              <a:gd name="connsiteX9" fmla="*/ 4301437 w 10753593"/>
              <a:gd name="connsiteY9" fmla="*/ 0 h 1477328"/>
              <a:gd name="connsiteX10" fmla="*/ 5113931 w 10753593"/>
              <a:gd name="connsiteY10" fmla="*/ 0 h 1477328"/>
              <a:gd name="connsiteX11" fmla="*/ 5496281 w 10753593"/>
              <a:gd name="connsiteY11" fmla="*/ 0 h 1477328"/>
              <a:gd name="connsiteX12" fmla="*/ 5878631 w 10753593"/>
              <a:gd name="connsiteY12" fmla="*/ 0 h 1477328"/>
              <a:gd name="connsiteX13" fmla="*/ 6153445 w 10753593"/>
              <a:gd name="connsiteY13" fmla="*/ 0 h 1477328"/>
              <a:gd name="connsiteX14" fmla="*/ 6535795 w 10753593"/>
              <a:gd name="connsiteY14" fmla="*/ 0 h 1477328"/>
              <a:gd name="connsiteX15" fmla="*/ 7025681 w 10753593"/>
              <a:gd name="connsiteY15" fmla="*/ 0 h 1477328"/>
              <a:gd name="connsiteX16" fmla="*/ 7730639 w 10753593"/>
              <a:gd name="connsiteY16" fmla="*/ 0 h 1477328"/>
              <a:gd name="connsiteX17" fmla="*/ 8435596 w 10753593"/>
              <a:gd name="connsiteY17" fmla="*/ 0 h 1477328"/>
              <a:gd name="connsiteX18" fmla="*/ 9248090 w 10753593"/>
              <a:gd name="connsiteY18" fmla="*/ 0 h 1477328"/>
              <a:gd name="connsiteX19" fmla="*/ 9522904 w 10753593"/>
              <a:gd name="connsiteY19" fmla="*/ 0 h 1477328"/>
              <a:gd name="connsiteX20" fmla="*/ 10012790 w 10753593"/>
              <a:gd name="connsiteY20" fmla="*/ 0 h 1477328"/>
              <a:gd name="connsiteX21" fmla="*/ 10753593 w 10753593"/>
              <a:gd name="connsiteY21" fmla="*/ 0 h 1477328"/>
              <a:gd name="connsiteX22" fmla="*/ 10753593 w 10753593"/>
              <a:gd name="connsiteY22" fmla="*/ 462896 h 1477328"/>
              <a:gd name="connsiteX23" fmla="*/ 10753593 w 10753593"/>
              <a:gd name="connsiteY23" fmla="*/ 970112 h 1477328"/>
              <a:gd name="connsiteX24" fmla="*/ 10753593 w 10753593"/>
              <a:gd name="connsiteY24" fmla="*/ 1477328 h 1477328"/>
              <a:gd name="connsiteX25" fmla="*/ 9941099 w 10753593"/>
              <a:gd name="connsiteY25" fmla="*/ 1477328 h 1477328"/>
              <a:gd name="connsiteX26" fmla="*/ 9343677 w 10753593"/>
              <a:gd name="connsiteY26" fmla="*/ 1477328 h 1477328"/>
              <a:gd name="connsiteX27" fmla="*/ 8531184 w 10753593"/>
              <a:gd name="connsiteY27" fmla="*/ 1477328 h 1477328"/>
              <a:gd name="connsiteX28" fmla="*/ 7718690 w 10753593"/>
              <a:gd name="connsiteY28" fmla="*/ 1477328 h 1477328"/>
              <a:gd name="connsiteX29" fmla="*/ 7121268 w 10753593"/>
              <a:gd name="connsiteY29" fmla="*/ 1477328 h 1477328"/>
              <a:gd name="connsiteX30" fmla="*/ 6631382 w 10753593"/>
              <a:gd name="connsiteY30" fmla="*/ 1477328 h 1477328"/>
              <a:gd name="connsiteX31" fmla="*/ 5926425 w 10753593"/>
              <a:gd name="connsiteY31" fmla="*/ 1477328 h 1477328"/>
              <a:gd name="connsiteX32" fmla="*/ 5113931 w 10753593"/>
              <a:gd name="connsiteY32" fmla="*/ 1477328 h 1477328"/>
              <a:gd name="connsiteX33" fmla="*/ 4731581 w 10753593"/>
              <a:gd name="connsiteY33" fmla="*/ 1477328 h 1477328"/>
              <a:gd name="connsiteX34" fmla="*/ 4456767 w 10753593"/>
              <a:gd name="connsiteY34" fmla="*/ 1477328 h 1477328"/>
              <a:gd name="connsiteX35" fmla="*/ 3644273 w 10753593"/>
              <a:gd name="connsiteY35" fmla="*/ 1477328 h 1477328"/>
              <a:gd name="connsiteX36" fmla="*/ 2831779 w 10753593"/>
              <a:gd name="connsiteY36" fmla="*/ 1477328 h 1477328"/>
              <a:gd name="connsiteX37" fmla="*/ 2019286 w 10753593"/>
              <a:gd name="connsiteY37" fmla="*/ 1477328 h 1477328"/>
              <a:gd name="connsiteX38" fmla="*/ 1421864 w 10753593"/>
              <a:gd name="connsiteY38" fmla="*/ 1477328 h 1477328"/>
              <a:gd name="connsiteX39" fmla="*/ 716906 w 10753593"/>
              <a:gd name="connsiteY39" fmla="*/ 1477328 h 1477328"/>
              <a:gd name="connsiteX40" fmla="*/ 0 w 10753593"/>
              <a:gd name="connsiteY40" fmla="*/ 1477328 h 1477328"/>
              <a:gd name="connsiteX41" fmla="*/ 0 w 10753593"/>
              <a:gd name="connsiteY41" fmla="*/ 1014432 h 1477328"/>
              <a:gd name="connsiteX42" fmla="*/ 0 w 10753593"/>
              <a:gd name="connsiteY42" fmla="*/ 521989 h 1477328"/>
              <a:gd name="connsiteX43" fmla="*/ 0 w 10753593"/>
              <a:gd name="connsiteY43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53593" h="1477328" extrusionOk="0">
                <a:moveTo>
                  <a:pt x="0" y="0"/>
                </a:moveTo>
                <a:cubicBezTo>
                  <a:pt x="186184" y="-17471"/>
                  <a:pt x="299084" y="50453"/>
                  <a:pt x="597422" y="0"/>
                </a:cubicBezTo>
                <a:cubicBezTo>
                  <a:pt x="895760" y="-50453"/>
                  <a:pt x="797468" y="6481"/>
                  <a:pt x="979772" y="0"/>
                </a:cubicBezTo>
                <a:cubicBezTo>
                  <a:pt x="1162076" y="-6481"/>
                  <a:pt x="1141330" y="31847"/>
                  <a:pt x="1254586" y="0"/>
                </a:cubicBezTo>
                <a:cubicBezTo>
                  <a:pt x="1367842" y="-31847"/>
                  <a:pt x="1571518" y="24041"/>
                  <a:pt x="1852008" y="0"/>
                </a:cubicBezTo>
                <a:cubicBezTo>
                  <a:pt x="2132498" y="-24041"/>
                  <a:pt x="2401135" y="21647"/>
                  <a:pt x="2664501" y="0"/>
                </a:cubicBezTo>
                <a:cubicBezTo>
                  <a:pt x="2927867" y="-21647"/>
                  <a:pt x="3026459" y="70841"/>
                  <a:pt x="3261923" y="0"/>
                </a:cubicBezTo>
                <a:cubicBezTo>
                  <a:pt x="3497387" y="-70841"/>
                  <a:pt x="3549556" y="34228"/>
                  <a:pt x="3644273" y="0"/>
                </a:cubicBezTo>
                <a:cubicBezTo>
                  <a:pt x="3738990" y="-34228"/>
                  <a:pt x="3855744" y="6324"/>
                  <a:pt x="4026623" y="0"/>
                </a:cubicBezTo>
                <a:cubicBezTo>
                  <a:pt x="4197502" y="-6324"/>
                  <a:pt x="4239438" y="86"/>
                  <a:pt x="4301437" y="0"/>
                </a:cubicBezTo>
                <a:cubicBezTo>
                  <a:pt x="4363436" y="-86"/>
                  <a:pt x="4874717" y="9515"/>
                  <a:pt x="5113931" y="0"/>
                </a:cubicBezTo>
                <a:cubicBezTo>
                  <a:pt x="5353145" y="-9515"/>
                  <a:pt x="5374920" y="14930"/>
                  <a:pt x="5496281" y="0"/>
                </a:cubicBezTo>
                <a:cubicBezTo>
                  <a:pt x="5617642" y="-14930"/>
                  <a:pt x="5713146" y="23242"/>
                  <a:pt x="5878631" y="0"/>
                </a:cubicBezTo>
                <a:cubicBezTo>
                  <a:pt x="6044116" y="-23242"/>
                  <a:pt x="6076231" y="17657"/>
                  <a:pt x="6153445" y="0"/>
                </a:cubicBezTo>
                <a:cubicBezTo>
                  <a:pt x="6230659" y="-17657"/>
                  <a:pt x="6425290" y="4403"/>
                  <a:pt x="6535795" y="0"/>
                </a:cubicBezTo>
                <a:cubicBezTo>
                  <a:pt x="6646300" y="-4403"/>
                  <a:pt x="6917871" y="45678"/>
                  <a:pt x="7025681" y="0"/>
                </a:cubicBezTo>
                <a:cubicBezTo>
                  <a:pt x="7133491" y="-45678"/>
                  <a:pt x="7456022" y="71005"/>
                  <a:pt x="7730639" y="0"/>
                </a:cubicBezTo>
                <a:cubicBezTo>
                  <a:pt x="8005256" y="-71005"/>
                  <a:pt x="8244941" y="64159"/>
                  <a:pt x="8435596" y="0"/>
                </a:cubicBezTo>
                <a:cubicBezTo>
                  <a:pt x="8626251" y="-64159"/>
                  <a:pt x="9063769" y="47732"/>
                  <a:pt x="9248090" y="0"/>
                </a:cubicBezTo>
                <a:cubicBezTo>
                  <a:pt x="9432411" y="-47732"/>
                  <a:pt x="9413965" y="10503"/>
                  <a:pt x="9522904" y="0"/>
                </a:cubicBezTo>
                <a:cubicBezTo>
                  <a:pt x="9631843" y="-10503"/>
                  <a:pt x="9891412" y="29545"/>
                  <a:pt x="10012790" y="0"/>
                </a:cubicBezTo>
                <a:cubicBezTo>
                  <a:pt x="10134168" y="-29545"/>
                  <a:pt x="10443593" y="52777"/>
                  <a:pt x="10753593" y="0"/>
                </a:cubicBezTo>
                <a:cubicBezTo>
                  <a:pt x="10799880" y="206681"/>
                  <a:pt x="10733488" y="280157"/>
                  <a:pt x="10753593" y="462896"/>
                </a:cubicBezTo>
                <a:cubicBezTo>
                  <a:pt x="10773698" y="645635"/>
                  <a:pt x="10738784" y="841621"/>
                  <a:pt x="10753593" y="970112"/>
                </a:cubicBezTo>
                <a:cubicBezTo>
                  <a:pt x="10768402" y="1098603"/>
                  <a:pt x="10708462" y="1314179"/>
                  <a:pt x="10753593" y="1477328"/>
                </a:cubicBezTo>
                <a:cubicBezTo>
                  <a:pt x="10478319" y="1559996"/>
                  <a:pt x="10128983" y="1468217"/>
                  <a:pt x="9941099" y="1477328"/>
                </a:cubicBezTo>
                <a:cubicBezTo>
                  <a:pt x="9753215" y="1486439"/>
                  <a:pt x="9494813" y="1408164"/>
                  <a:pt x="9343677" y="1477328"/>
                </a:cubicBezTo>
                <a:cubicBezTo>
                  <a:pt x="9192541" y="1546492"/>
                  <a:pt x="8726299" y="1474118"/>
                  <a:pt x="8531184" y="1477328"/>
                </a:cubicBezTo>
                <a:cubicBezTo>
                  <a:pt x="8336069" y="1480538"/>
                  <a:pt x="7939006" y="1422036"/>
                  <a:pt x="7718690" y="1477328"/>
                </a:cubicBezTo>
                <a:cubicBezTo>
                  <a:pt x="7498374" y="1532620"/>
                  <a:pt x="7361758" y="1424675"/>
                  <a:pt x="7121268" y="1477328"/>
                </a:cubicBezTo>
                <a:cubicBezTo>
                  <a:pt x="6880778" y="1529981"/>
                  <a:pt x="6780975" y="1445999"/>
                  <a:pt x="6631382" y="1477328"/>
                </a:cubicBezTo>
                <a:cubicBezTo>
                  <a:pt x="6481789" y="1508657"/>
                  <a:pt x="6160350" y="1418294"/>
                  <a:pt x="5926425" y="1477328"/>
                </a:cubicBezTo>
                <a:cubicBezTo>
                  <a:pt x="5692500" y="1536362"/>
                  <a:pt x="5497435" y="1442937"/>
                  <a:pt x="5113931" y="1477328"/>
                </a:cubicBezTo>
                <a:cubicBezTo>
                  <a:pt x="4730427" y="1511719"/>
                  <a:pt x="4911731" y="1445091"/>
                  <a:pt x="4731581" y="1477328"/>
                </a:cubicBezTo>
                <a:cubicBezTo>
                  <a:pt x="4551431" y="1509565"/>
                  <a:pt x="4518390" y="1449365"/>
                  <a:pt x="4456767" y="1477328"/>
                </a:cubicBezTo>
                <a:cubicBezTo>
                  <a:pt x="4395144" y="1505291"/>
                  <a:pt x="4040210" y="1415209"/>
                  <a:pt x="3644273" y="1477328"/>
                </a:cubicBezTo>
                <a:cubicBezTo>
                  <a:pt x="3248336" y="1539447"/>
                  <a:pt x="3051057" y="1381125"/>
                  <a:pt x="2831779" y="1477328"/>
                </a:cubicBezTo>
                <a:cubicBezTo>
                  <a:pt x="2612501" y="1573531"/>
                  <a:pt x="2246026" y="1383270"/>
                  <a:pt x="2019286" y="1477328"/>
                </a:cubicBezTo>
                <a:cubicBezTo>
                  <a:pt x="1792546" y="1571386"/>
                  <a:pt x="1605170" y="1444923"/>
                  <a:pt x="1421864" y="1477328"/>
                </a:cubicBezTo>
                <a:cubicBezTo>
                  <a:pt x="1238558" y="1509733"/>
                  <a:pt x="983087" y="1469894"/>
                  <a:pt x="716906" y="1477328"/>
                </a:cubicBezTo>
                <a:cubicBezTo>
                  <a:pt x="450725" y="1484762"/>
                  <a:pt x="184741" y="1426848"/>
                  <a:pt x="0" y="1477328"/>
                </a:cubicBezTo>
                <a:cubicBezTo>
                  <a:pt x="-44334" y="1288445"/>
                  <a:pt x="44353" y="1236047"/>
                  <a:pt x="0" y="1014432"/>
                </a:cubicBezTo>
                <a:cubicBezTo>
                  <a:pt x="-44353" y="792817"/>
                  <a:pt x="53740" y="743754"/>
                  <a:pt x="0" y="521989"/>
                </a:cubicBezTo>
                <a:cubicBezTo>
                  <a:pt x="-53740" y="300224"/>
                  <a:pt x="34537" y="196156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461937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PH" sz="3000" b="1" i="0" u="none" strike="noStrike" dirty="0">
                <a:effectLst/>
              </a:rPr>
              <a:t>Important Note</a:t>
            </a:r>
            <a:r>
              <a:rPr lang="en-PH" sz="3000" i="0" u="none" strike="noStrike" dirty="0">
                <a:effectLst/>
              </a:rPr>
              <a:t>: Adding more </a:t>
            </a:r>
            <a:r>
              <a:rPr lang="en-PH" sz="3000" b="1" i="0" u="none" strike="noStrike" dirty="0">
                <a:solidFill>
                  <a:srgbClr val="FF0000"/>
                </a:solidFill>
                <a:effectLst/>
              </a:rPr>
              <a:t>independent variables </a:t>
            </a:r>
            <a:r>
              <a:rPr lang="en-PH" sz="3000" b="0" i="0" u="none" strike="noStrike" dirty="0">
                <a:effectLst/>
              </a:rPr>
              <a:t>to a multiple linear regression procedure 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</a:rPr>
              <a:t>does not mean the regression will be better or offer better predictions</a:t>
            </a:r>
            <a:r>
              <a:rPr lang="en-PH" sz="3000" b="0" i="0" u="none" strike="noStrike" dirty="0">
                <a:effectLst/>
              </a:rPr>
              <a:t>. In fact, it can make things worse!.</a:t>
            </a:r>
          </a:p>
        </p:txBody>
      </p:sp>
    </p:spTree>
    <p:extLst>
      <p:ext uri="{BB962C8B-B14F-4D97-AF65-F5344CB8AC3E}">
        <p14:creationId xmlns:p14="http://schemas.microsoft.com/office/powerpoint/2010/main" val="217222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459205" y="1630395"/>
            <a:ext cx="112735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500" b="0" i="0" u="none" strike="noStrike" dirty="0">
                <a:effectLst/>
              </a:rPr>
              <a:t>The goal is for each </a:t>
            </a:r>
            <a:r>
              <a:rPr lang="en-PH" sz="3500" b="1" i="0" u="none" strike="noStrike" dirty="0">
                <a:solidFill>
                  <a:srgbClr val="FF0000"/>
                </a:solidFill>
                <a:effectLst/>
              </a:rPr>
              <a:t>independent variables </a:t>
            </a:r>
            <a:r>
              <a:rPr lang="en-PH" sz="3500" b="0" i="0" u="none" strike="noStrike" dirty="0">
                <a:effectLst/>
              </a:rPr>
              <a:t>to be correlated with the </a:t>
            </a:r>
            <a:r>
              <a:rPr lang="en-PH" sz="3500" b="1" i="0" u="none" strike="noStrike" dirty="0">
                <a:solidFill>
                  <a:srgbClr val="00B050"/>
                </a:solidFill>
                <a:effectLst/>
              </a:rPr>
              <a:t>dependent variable</a:t>
            </a:r>
            <a:r>
              <a:rPr lang="en-PH" sz="3500" i="0" u="none" strike="noStrike" dirty="0">
                <a:effectLst/>
              </a:rPr>
              <a:t>, </a:t>
            </a:r>
            <a:r>
              <a:rPr lang="en-PH" sz="3500" b="1" i="0" u="none" strike="noStrike" dirty="0">
                <a:effectLst/>
              </a:rPr>
              <a:t>but</a:t>
            </a:r>
            <a:r>
              <a:rPr lang="en-PH" sz="3500" b="0" i="0" u="none" strike="noStrike" dirty="0">
                <a:effectLst/>
              </a:rPr>
              <a:t> </a:t>
            </a:r>
            <a:r>
              <a:rPr lang="en-PH" sz="3500" b="1" i="0" u="none" strike="noStrike" dirty="0">
                <a:effectLst/>
              </a:rPr>
              <a:t>not with one other</a:t>
            </a:r>
            <a:r>
              <a:rPr lang="en-PH" sz="3500" b="0" i="0" u="none" strike="noStrike" dirty="0">
                <a:effectLst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3A11F-3961-C5BC-E688-6EDE7CC27D51}"/>
              </a:ext>
            </a:extLst>
          </p:cNvPr>
          <p:cNvSpPr txBox="1"/>
          <p:nvPr/>
        </p:nvSpPr>
        <p:spPr>
          <a:xfrm>
            <a:off x="719202" y="3382851"/>
            <a:ext cx="10753593" cy="2400657"/>
          </a:xfrm>
          <a:custGeom>
            <a:avLst/>
            <a:gdLst>
              <a:gd name="connsiteX0" fmla="*/ 0 w 10753593"/>
              <a:gd name="connsiteY0" fmla="*/ 0 h 2400657"/>
              <a:gd name="connsiteX1" fmla="*/ 597422 w 10753593"/>
              <a:gd name="connsiteY1" fmla="*/ 0 h 2400657"/>
              <a:gd name="connsiteX2" fmla="*/ 979772 w 10753593"/>
              <a:gd name="connsiteY2" fmla="*/ 0 h 2400657"/>
              <a:gd name="connsiteX3" fmla="*/ 1254586 w 10753593"/>
              <a:gd name="connsiteY3" fmla="*/ 0 h 2400657"/>
              <a:gd name="connsiteX4" fmla="*/ 1852008 w 10753593"/>
              <a:gd name="connsiteY4" fmla="*/ 0 h 2400657"/>
              <a:gd name="connsiteX5" fmla="*/ 2664501 w 10753593"/>
              <a:gd name="connsiteY5" fmla="*/ 0 h 2400657"/>
              <a:gd name="connsiteX6" fmla="*/ 3261923 w 10753593"/>
              <a:gd name="connsiteY6" fmla="*/ 0 h 2400657"/>
              <a:gd name="connsiteX7" fmla="*/ 3644273 w 10753593"/>
              <a:gd name="connsiteY7" fmla="*/ 0 h 2400657"/>
              <a:gd name="connsiteX8" fmla="*/ 4026623 w 10753593"/>
              <a:gd name="connsiteY8" fmla="*/ 0 h 2400657"/>
              <a:gd name="connsiteX9" fmla="*/ 4301437 w 10753593"/>
              <a:gd name="connsiteY9" fmla="*/ 0 h 2400657"/>
              <a:gd name="connsiteX10" fmla="*/ 5113931 w 10753593"/>
              <a:gd name="connsiteY10" fmla="*/ 0 h 2400657"/>
              <a:gd name="connsiteX11" fmla="*/ 5496281 w 10753593"/>
              <a:gd name="connsiteY11" fmla="*/ 0 h 2400657"/>
              <a:gd name="connsiteX12" fmla="*/ 5878631 w 10753593"/>
              <a:gd name="connsiteY12" fmla="*/ 0 h 2400657"/>
              <a:gd name="connsiteX13" fmla="*/ 6153445 w 10753593"/>
              <a:gd name="connsiteY13" fmla="*/ 0 h 2400657"/>
              <a:gd name="connsiteX14" fmla="*/ 6535795 w 10753593"/>
              <a:gd name="connsiteY14" fmla="*/ 0 h 2400657"/>
              <a:gd name="connsiteX15" fmla="*/ 7025681 w 10753593"/>
              <a:gd name="connsiteY15" fmla="*/ 0 h 2400657"/>
              <a:gd name="connsiteX16" fmla="*/ 7730639 w 10753593"/>
              <a:gd name="connsiteY16" fmla="*/ 0 h 2400657"/>
              <a:gd name="connsiteX17" fmla="*/ 8435596 w 10753593"/>
              <a:gd name="connsiteY17" fmla="*/ 0 h 2400657"/>
              <a:gd name="connsiteX18" fmla="*/ 9248090 w 10753593"/>
              <a:gd name="connsiteY18" fmla="*/ 0 h 2400657"/>
              <a:gd name="connsiteX19" fmla="*/ 9522904 w 10753593"/>
              <a:gd name="connsiteY19" fmla="*/ 0 h 2400657"/>
              <a:gd name="connsiteX20" fmla="*/ 10012790 w 10753593"/>
              <a:gd name="connsiteY20" fmla="*/ 0 h 2400657"/>
              <a:gd name="connsiteX21" fmla="*/ 10753593 w 10753593"/>
              <a:gd name="connsiteY21" fmla="*/ 0 h 2400657"/>
              <a:gd name="connsiteX22" fmla="*/ 10753593 w 10753593"/>
              <a:gd name="connsiteY22" fmla="*/ 432118 h 2400657"/>
              <a:gd name="connsiteX23" fmla="*/ 10753593 w 10753593"/>
              <a:gd name="connsiteY23" fmla="*/ 936256 h 2400657"/>
              <a:gd name="connsiteX24" fmla="*/ 10753593 w 10753593"/>
              <a:gd name="connsiteY24" fmla="*/ 1464401 h 2400657"/>
              <a:gd name="connsiteX25" fmla="*/ 10753593 w 10753593"/>
              <a:gd name="connsiteY25" fmla="*/ 1992545 h 2400657"/>
              <a:gd name="connsiteX26" fmla="*/ 10753593 w 10753593"/>
              <a:gd name="connsiteY26" fmla="*/ 2400657 h 2400657"/>
              <a:gd name="connsiteX27" fmla="*/ 10263707 w 10753593"/>
              <a:gd name="connsiteY27" fmla="*/ 2400657 h 2400657"/>
              <a:gd name="connsiteX28" fmla="*/ 9451213 w 10753593"/>
              <a:gd name="connsiteY28" fmla="*/ 2400657 h 2400657"/>
              <a:gd name="connsiteX29" fmla="*/ 8853792 w 10753593"/>
              <a:gd name="connsiteY29" fmla="*/ 2400657 h 2400657"/>
              <a:gd name="connsiteX30" fmla="*/ 8363906 w 10753593"/>
              <a:gd name="connsiteY30" fmla="*/ 2400657 h 2400657"/>
              <a:gd name="connsiteX31" fmla="*/ 7658948 w 10753593"/>
              <a:gd name="connsiteY31" fmla="*/ 2400657 h 2400657"/>
              <a:gd name="connsiteX32" fmla="*/ 6846454 w 10753593"/>
              <a:gd name="connsiteY32" fmla="*/ 2400657 h 2400657"/>
              <a:gd name="connsiteX33" fmla="*/ 6464104 w 10753593"/>
              <a:gd name="connsiteY33" fmla="*/ 2400657 h 2400657"/>
              <a:gd name="connsiteX34" fmla="*/ 6189290 w 10753593"/>
              <a:gd name="connsiteY34" fmla="*/ 2400657 h 2400657"/>
              <a:gd name="connsiteX35" fmla="*/ 5376797 w 10753593"/>
              <a:gd name="connsiteY35" fmla="*/ 2400657 h 2400657"/>
              <a:gd name="connsiteX36" fmla="*/ 4564303 w 10753593"/>
              <a:gd name="connsiteY36" fmla="*/ 2400657 h 2400657"/>
              <a:gd name="connsiteX37" fmla="*/ 3751809 w 10753593"/>
              <a:gd name="connsiteY37" fmla="*/ 2400657 h 2400657"/>
              <a:gd name="connsiteX38" fmla="*/ 3154387 w 10753593"/>
              <a:gd name="connsiteY38" fmla="*/ 2400657 h 2400657"/>
              <a:gd name="connsiteX39" fmla="*/ 2449430 w 10753593"/>
              <a:gd name="connsiteY39" fmla="*/ 2400657 h 2400657"/>
              <a:gd name="connsiteX40" fmla="*/ 1959544 w 10753593"/>
              <a:gd name="connsiteY40" fmla="*/ 2400657 h 2400657"/>
              <a:gd name="connsiteX41" fmla="*/ 1577194 w 10753593"/>
              <a:gd name="connsiteY41" fmla="*/ 2400657 h 2400657"/>
              <a:gd name="connsiteX42" fmla="*/ 764700 w 10753593"/>
              <a:gd name="connsiteY42" fmla="*/ 2400657 h 2400657"/>
              <a:gd name="connsiteX43" fmla="*/ 0 w 10753593"/>
              <a:gd name="connsiteY43" fmla="*/ 2400657 h 2400657"/>
              <a:gd name="connsiteX44" fmla="*/ 0 w 10753593"/>
              <a:gd name="connsiteY44" fmla="*/ 1872512 h 2400657"/>
              <a:gd name="connsiteX45" fmla="*/ 0 w 10753593"/>
              <a:gd name="connsiteY45" fmla="*/ 1440394 h 2400657"/>
              <a:gd name="connsiteX46" fmla="*/ 0 w 10753593"/>
              <a:gd name="connsiteY46" fmla="*/ 1032283 h 2400657"/>
              <a:gd name="connsiteX47" fmla="*/ 0 w 10753593"/>
              <a:gd name="connsiteY47" fmla="*/ 600164 h 2400657"/>
              <a:gd name="connsiteX48" fmla="*/ 0 w 10753593"/>
              <a:gd name="connsiteY48" fmla="*/ 0 h 240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753593" h="2400657" extrusionOk="0">
                <a:moveTo>
                  <a:pt x="0" y="0"/>
                </a:moveTo>
                <a:cubicBezTo>
                  <a:pt x="186184" y="-17471"/>
                  <a:pt x="299084" y="50453"/>
                  <a:pt x="597422" y="0"/>
                </a:cubicBezTo>
                <a:cubicBezTo>
                  <a:pt x="895760" y="-50453"/>
                  <a:pt x="797468" y="6481"/>
                  <a:pt x="979772" y="0"/>
                </a:cubicBezTo>
                <a:cubicBezTo>
                  <a:pt x="1162076" y="-6481"/>
                  <a:pt x="1141330" y="31847"/>
                  <a:pt x="1254586" y="0"/>
                </a:cubicBezTo>
                <a:cubicBezTo>
                  <a:pt x="1367842" y="-31847"/>
                  <a:pt x="1571518" y="24041"/>
                  <a:pt x="1852008" y="0"/>
                </a:cubicBezTo>
                <a:cubicBezTo>
                  <a:pt x="2132498" y="-24041"/>
                  <a:pt x="2401135" y="21647"/>
                  <a:pt x="2664501" y="0"/>
                </a:cubicBezTo>
                <a:cubicBezTo>
                  <a:pt x="2927867" y="-21647"/>
                  <a:pt x="3026459" y="70841"/>
                  <a:pt x="3261923" y="0"/>
                </a:cubicBezTo>
                <a:cubicBezTo>
                  <a:pt x="3497387" y="-70841"/>
                  <a:pt x="3549556" y="34228"/>
                  <a:pt x="3644273" y="0"/>
                </a:cubicBezTo>
                <a:cubicBezTo>
                  <a:pt x="3738990" y="-34228"/>
                  <a:pt x="3855744" y="6324"/>
                  <a:pt x="4026623" y="0"/>
                </a:cubicBezTo>
                <a:cubicBezTo>
                  <a:pt x="4197502" y="-6324"/>
                  <a:pt x="4239438" y="86"/>
                  <a:pt x="4301437" y="0"/>
                </a:cubicBezTo>
                <a:cubicBezTo>
                  <a:pt x="4363436" y="-86"/>
                  <a:pt x="4874717" y="9515"/>
                  <a:pt x="5113931" y="0"/>
                </a:cubicBezTo>
                <a:cubicBezTo>
                  <a:pt x="5353145" y="-9515"/>
                  <a:pt x="5374920" y="14930"/>
                  <a:pt x="5496281" y="0"/>
                </a:cubicBezTo>
                <a:cubicBezTo>
                  <a:pt x="5617642" y="-14930"/>
                  <a:pt x="5713146" y="23242"/>
                  <a:pt x="5878631" y="0"/>
                </a:cubicBezTo>
                <a:cubicBezTo>
                  <a:pt x="6044116" y="-23242"/>
                  <a:pt x="6076231" y="17657"/>
                  <a:pt x="6153445" y="0"/>
                </a:cubicBezTo>
                <a:cubicBezTo>
                  <a:pt x="6230659" y="-17657"/>
                  <a:pt x="6425290" y="4403"/>
                  <a:pt x="6535795" y="0"/>
                </a:cubicBezTo>
                <a:cubicBezTo>
                  <a:pt x="6646300" y="-4403"/>
                  <a:pt x="6917871" y="45678"/>
                  <a:pt x="7025681" y="0"/>
                </a:cubicBezTo>
                <a:cubicBezTo>
                  <a:pt x="7133491" y="-45678"/>
                  <a:pt x="7456022" y="71005"/>
                  <a:pt x="7730639" y="0"/>
                </a:cubicBezTo>
                <a:cubicBezTo>
                  <a:pt x="8005256" y="-71005"/>
                  <a:pt x="8244941" y="64159"/>
                  <a:pt x="8435596" y="0"/>
                </a:cubicBezTo>
                <a:cubicBezTo>
                  <a:pt x="8626251" y="-64159"/>
                  <a:pt x="9063769" y="47732"/>
                  <a:pt x="9248090" y="0"/>
                </a:cubicBezTo>
                <a:cubicBezTo>
                  <a:pt x="9432411" y="-47732"/>
                  <a:pt x="9413965" y="10503"/>
                  <a:pt x="9522904" y="0"/>
                </a:cubicBezTo>
                <a:cubicBezTo>
                  <a:pt x="9631843" y="-10503"/>
                  <a:pt x="9891412" y="29545"/>
                  <a:pt x="10012790" y="0"/>
                </a:cubicBezTo>
                <a:cubicBezTo>
                  <a:pt x="10134168" y="-29545"/>
                  <a:pt x="10443593" y="52777"/>
                  <a:pt x="10753593" y="0"/>
                </a:cubicBezTo>
                <a:cubicBezTo>
                  <a:pt x="10767205" y="137923"/>
                  <a:pt x="10738879" y="335993"/>
                  <a:pt x="10753593" y="432118"/>
                </a:cubicBezTo>
                <a:cubicBezTo>
                  <a:pt x="10768307" y="528243"/>
                  <a:pt x="10717311" y="697686"/>
                  <a:pt x="10753593" y="936256"/>
                </a:cubicBezTo>
                <a:cubicBezTo>
                  <a:pt x="10789875" y="1174826"/>
                  <a:pt x="10703872" y="1216034"/>
                  <a:pt x="10753593" y="1464401"/>
                </a:cubicBezTo>
                <a:cubicBezTo>
                  <a:pt x="10803314" y="1712769"/>
                  <a:pt x="10719149" y="1810456"/>
                  <a:pt x="10753593" y="1992545"/>
                </a:cubicBezTo>
                <a:cubicBezTo>
                  <a:pt x="10788037" y="2174634"/>
                  <a:pt x="10742315" y="2198876"/>
                  <a:pt x="10753593" y="2400657"/>
                </a:cubicBezTo>
                <a:cubicBezTo>
                  <a:pt x="10511842" y="2404949"/>
                  <a:pt x="10435712" y="2351755"/>
                  <a:pt x="10263707" y="2400657"/>
                </a:cubicBezTo>
                <a:cubicBezTo>
                  <a:pt x="10091702" y="2449559"/>
                  <a:pt x="9671529" y="2345365"/>
                  <a:pt x="9451213" y="2400657"/>
                </a:cubicBezTo>
                <a:cubicBezTo>
                  <a:pt x="9230897" y="2455949"/>
                  <a:pt x="9089832" y="2344517"/>
                  <a:pt x="8853792" y="2400657"/>
                </a:cubicBezTo>
                <a:cubicBezTo>
                  <a:pt x="8617752" y="2456797"/>
                  <a:pt x="8513499" y="2369328"/>
                  <a:pt x="8363906" y="2400657"/>
                </a:cubicBezTo>
                <a:cubicBezTo>
                  <a:pt x="8214313" y="2431986"/>
                  <a:pt x="7898109" y="2342359"/>
                  <a:pt x="7658948" y="2400657"/>
                </a:cubicBezTo>
                <a:cubicBezTo>
                  <a:pt x="7419787" y="2458955"/>
                  <a:pt x="7229958" y="2366266"/>
                  <a:pt x="6846454" y="2400657"/>
                </a:cubicBezTo>
                <a:cubicBezTo>
                  <a:pt x="6462950" y="2435048"/>
                  <a:pt x="6644254" y="2368420"/>
                  <a:pt x="6464104" y="2400657"/>
                </a:cubicBezTo>
                <a:cubicBezTo>
                  <a:pt x="6283954" y="2432894"/>
                  <a:pt x="6250913" y="2372694"/>
                  <a:pt x="6189290" y="2400657"/>
                </a:cubicBezTo>
                <a:cubicBezTo>
                  <a:pt x="6127667" y="2428620"/>
                  <a:pt x="5768831" y="2333410"/>
                  <a:pt x="5376797" y="2400657"/>
                </a:cubicBezTo>
                <a:cubicBezTo>
                  <a:pt x="4984763" y="2467904"/>
                  <a:pt x="4783581" y="2304454"/>
                  <a:pt x="4564303" y="2400657"/>
                </a:cubicBezTo>
                <a:cubicBezTo>
                  <a:pt x="4345025" y="2496860"/>
                  <a:pt x="3979420" y="2308492"/>
                  <a:pt x="3751809" y="2400657"/>
                </a:cubicBezTo>
                <a:cubicBezTo>
                  <a:pt x="3524198" y="2492822"/>
                  <a:pt x="3337693" y="2368252"/>
                  <a:pt x="3154387" y="2400657"/>
                </a:cubicBezTo>
                <a:cubicBezTo>
                  <a:pt x="2971081" y="2433062"/>
                  <a:pt x="2711005" y="2392086"/>
                  <a:pt x="2449430" y="2400657"/>
                </a:cubicBezTo>
                <a:cubicBezTo>
                  <a:pt x="2187855" y="2409228"/>
                  <a:pt x="2138407" y="2371535"/>
                  <a:pt x="1959544" y="2400657"/>
                </a:cubicBezTo>
                <a:cubicBezTo>
                  <a:pt x="1780681" y="2429779"/>
                  <a:pt x="1733790" y="2383985"/>
                  <a:pt x="1577194" y="2400657"/>
                </a:cubicBezTo>
                <a:cubicBezTo>
                  <a:pt x="1420598" y="2417329"/>
                  <a:pt x="1095704" y="2331624"/>
                  <a:pt x="764700" y="2400657"/>
                </a:cubicBezTo>
                <a:cubicBezTo>
                  <a:pt x="433696" y="2469690"/>
                  <a:pt x="331150" y="2326538"/>
                  <a:pt x="0" y="2400657"/>
                </a:cubicBezTo>
                <a:cubicBezTo>
                  <a:pt x="-44313" y="2231799"/>
                  <a:pt x="36463" y="2039782"/>
                  <a:pt x="0" y="1872512"/>
                </a:cubicBezTo>
                <a:cubicBezTo>
                  <a:pt x="-36463" y="1705242"/>
                  <a:pt x="4948" y="1647959"/>
                  <a:pt x="0" y="1440394"/>
                </a:cubicBezTo>
                <a:cubicBezTo>
                  <a:pt x="-4948" y="1232829"/>
                  <a:pt x="28049" y="1120106"/>
                  <a:pt x="0" y="1032283"/>
                </a:cubicBezTo>
                <a:cubicBezTo>
                  <a:pt x="-28049" y="944460"/>
                  <a:pt x="10343" y="703515"/>
                  <a:pt x="0" y="600164"/>
                </a:cubicBezTo>
                <a:cubicBezTo>
                  <a:pt x="-10343" y="496813"/>
                  <a:pt x="40694" y="285956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461937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PH" sz="3000" b="1" i="0" u="none" strike="noStrike" dirty="0">
                <a:effectLst/>
              </a:rPr>
              <a:t>Important Note</a:t>
            </a:r>
            <a:r>
              <a:rPr lang="en-PH" sz="3000" i="0" u="none" strike="noStrike" dirty="0">
                <a:effectLst/>
              </a:rPr>
              <a:t>: </a:t>
            </a:r>
            <a:r>
              <a:rPr lang="en-PH" sz="3000" dirty="0"/>
              <a:t>The addition of more independent variables create more relationships among them. So not only are the </a:t>
            </a:r>
            <a:r>
              <a:rPr lang="en-PH" sz="3000" b="1" dirty="0">
                <a:solidFill>
                  <a:srgbClr val="FF0000"/>
                </a:solidFill>
              </a:rPr>
              <a:t>independent variables</a:t>
            </a:r>
            <a:r>
              <a:rPr lang="en-PH" sz="3000" dirty="0"/>
              <a:t> potentially related to the </a:t>
            </a:r>
            <a:r>
              <a:rPr lang="en-PH" sz="3000" b="1" dirty="0">
                <a:solidFill>
                  <a:srgbClr val="00B050"/>
                </a:solidFill>
              </a:rPr>
              <a:t>dependent variables</a:t>
            </a:r>
            <a:r>
              <a:rPr lang="en-PH" sz="3000" dirty="0"/>
              <a:t>, they are also potentially related to each other. When this happens, it is called </a:t>
            </a:r>
            <a:r>
              <a:rPr lang="en-PH" sz="3000" b="1" dirty="0">
                <a:solidFill>
                  <a:srgbClr val="0070C0"/>
                </a:solidFill>
              </a:rPr>
              <a:t>multicollinearity.</a:t>
            </a:r>
            <a:endParaRPr lang="en-PH" sz="3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1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3397</TotalTime>
  <Words>838</Words>
  <Application>Microsoft Macintosh PowerPoint</Application>
  <PresentationFormat>Widescreen</PresentationFormat>
  <Paragraphs>235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Recap: Simple Linear Regression</vt:lpstr>
      <vt:lpstr>Multiple Linear Regression Equation</vt:lpstr>
      <vt:lpstr>Example: House Price Prediction</vt:lpstr>
      <vt:lpstr>Example: Company Profit Prediction</vt:lpstr>
      <vt:lpstr>Objectives</vt:lpstr>
      <vt:lpstr>Objectives</vt:lpstr>
      <vt:lpstr>Steps in Multiple Linear Regression</vt:lpstr>
      <vt:lpstr>PowerPoint Presentation</vt:lpstr>
      <vt:lpstr>Correlation</vt:lpstr>
      <vt:lpstr>Types of Correlation</vt:lpstr>
      <vt:lpstr>Correlation</vt:lpstr>
      <vt:lpstr>Correlation Example: Sneaker Data</vt:lpstr>
      <vt:lpstr>Positive Correlation</vt:lpstr>
      <vt:lpstr>Negative Correlation</vt:lpstr>
      <vt:lpstr>Correlation Matrix</vt:lpstr>
      <vt:lpstr>No Correlation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764</cp:revision>
  <dcterms:created xsi:type="dcterms:W3CDTF">2022-05-11T03:47:05Z</dcterms:created>
  <dcterms:modified xsi:type="dcterms:W3CDTF">2024-09-06T03:33:08Z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2024-07-11T14:05:25Z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2b5a293a-9d19-4ce9-b4b1-0cc1545eeac6</vt:lpwstr>
  </property>
  <property fmtid="{D5CDD505-2E9C-101B-9397-08002B2CF9AE}" pid="9" name="MSIP_Label_8a813f4b-519a-4481-a498-85770f517757_ContentBits">
    <vt:lpwstr>0</vt:lpwstr>
  </property>
</Properties>
</file>